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Alice" panose="020B0604020202020204" charset="0"/>
      <p:regular r:id="rId13"/>
    </p:embeddedFont>
    <p:embeddedFont>
      <p:font typeface="Lora" pitchFamily="2" charset="0"/>
      <p:regular r:id="rId14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57" d="100"/>
          <a:sy n="57" d="100"/>
        </p:scale>
        <p:origin x="80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7225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536267" y="2831902"/>
            <a:ext cx="7300344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Relatório de Auditoria Pública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431134" y="4340185"/>
            <a:ext cx="7300344" cy="3629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Avaliação das Metas Fiscais – 2º Semestre do Exercício 2025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499390" y="5932144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Município de Pinhal da Serra – Rio Grande do Sul</a:t>
            </a:r>
            <a:endParaRPr lang="en-US" sz="1750" dirty="0"/>
          </a:p>
        </p:txBody>
      </p:sp>
      <p:pic>
        <p:nvPicPr>
          <p:cNvPr id="1026" name="Picture 2" descr="Prefeitura de Pinhal da Serra | Pinhal da Serra RS">
            <a:extLst>
              <a:ext uri="{FF2B5EF4-FFF2-40B4-BE49-F238E27FC236}">
                <a16:creationId xmlns:a16="http://schemas.microsoft.com/office/drawing/2014/main" id="{6D37E83A-FE5E-AE65-E42B-FF7F990B9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89" y="846667"/>
            <a:ext cx="4737553" cy="640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9966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Conclusão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1899166"/>
            <a:ext cx="606159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Equilíbrio Fiscal e Patrimonial no Exercício 2025</a:t>
            </a:r>
            <a:endParaRPr lang="en-US" sz="2200" dirty="0"/>
          </a:p>
        </p:txBody>
      </p:sp>
      <p:sp>
        <p:nvSpPr>
          <p:cNvPr id="5" name="Shape 2"/>
          <p:cNvSpPr/>
          <p:nvPr/>
        </p:nvSpPr>
        <p:spPr>
          <a:xfrm>
            <a:off x="793790" y="2718435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B5F3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3"/>
          <p:cNvSpPr/>
          <p:nvPr/>
        </p:nvSpPr>
        <p:spPr>
          <a:xfrm>
            <a:off x="1133951" y="2593658"/>
            <a:ext cx="721625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O Município de Pinhal da Serra encerrou o exercício de 2025 com equilíbrio fiscal, financeiro e patrimonial, atendendo integralmente às exigências da Lei de Responsabilidade Fiscal e aos critérios do Tesouro Nacional.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3790" y="462367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B5F3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1133951" y="4498896"/>
            <a:ext cx="721625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 gestão demonstrou responsabilidade na execução orçamentária, controle efetivo de despesas e sustentabilidade financeira a médio e longo prazo.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793790" y="6166009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B5F3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7"/>
          <p:cNvSpPr/>
          <p:nvPr/>
        </p:nvSpPr>
        <p:spPr>
          <a:xfrm>
            <a:off x="1133951" y="6041231"/>
            <a:ext cx="721625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 ausência de dívida consolidada líquida, aliada ao superávit orçamentário e patrimonial, representa condição favorável para continuidade dos serviços públicos e investimentos futuros.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49943"/>
            <a:ext cx="936474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Identificação e Fundamentação Legal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725698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Entidade Fiscal</a:t>
            </a:r>
            <a:endParaRPr lang="en-US" sz="2650" dirty="0"/>
          </a:p>
        </p:txBody>
      </p:sp>
      <p:sp>
        <p:nvSpPr>
          <p:cNvPr id="4" name="Text 2"/>
          <p:cNvSpPr/>
          <p:nvPr/>
        </p:nvSpPr>
        <p:spPr>
          <a:xfrm>
            <a:off x="793790" y="337780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Município:</a:t>
            </a: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Pinhal da Serra – RS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94477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CNPJ:</a:t>
            </a: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04.213.870/0001-08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51175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Período Avaliado:</a:t>
            </a: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01/01/2025 a 31/12/2025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07873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Órgão:</a:t>
            </a: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Poder Executivo Municipal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564570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Prefeito:</a:t>
            </a: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José Robison Rodrigues Duarte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621268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Contadora:</a:t>
            </a: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Janaina Varaschin Teixeira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599521" y="2725698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Base Legal e Técnica</a:t>
            </a:r>
            <a:endParaRPr lang="en-US" sz="2650" dirty="0"/>
          </a:p>
        </p:txBody>
      </p:sp>
      <p:sp>
        <p:nvSpPr>
          <p:cNvPr id="11" name="Text 9"/>
          <p:cNvSpPr/>
          <p:nvPr/>
        </p:nvSpPr>
        <p:spPr>
          <a:xfrm>
            <a:off x="7599521" y="3377803"/>
            <a:ext cx="6244709" cy="23360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Art. 9º, §4º da Lei de Responsabilidade Fiscal (LC 101/2000)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Manuais de Contabilidade Aplicada ao Setor Público do STN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Sistema Integrado de Acompanhamento da Prestação de Contas do TCE/RS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28443"/>
            <a:ext cx="620387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Resultado Orçamentário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2627948"/>
            <a:ext cx="565689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Execução de Receitas e Controle de Despesas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117600" y="3435787"/>
            <a:ext cx="942838" cy="5867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R$44,8M</a:t>
            </a:r>
            <a:endParaRPr lang="en-US" sz="5850" dirty="0"/>
          </a:p>
        </p:txBody>
      </p:sp>
      <p:sp>
        <p:nvSpPr>
          <p:cNvPr id="6" name="Text 3"/>
          <p:cNvSpPr/>
          <p:nvPr/>
        </p:nvSpPr>
        <p:spPr>
          <a:xfrm>
            <a:off x="793790" y="4467582"/>
            <a:ext cx="232981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Receita Arrecadada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93790" y="5312331"/>
            <a:ext cx="23298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Superação de R$ 8,5 milhões sobre a previsão inicial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4206777" y="3417174"/>
            <a:ext cx="487573" cy="5867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R$46,3M</a:t>
            </a:r>
            <a:endParaRPr lang="en-US" sz="5850" dirty="0"/>
          </a:p>
        </p:txBody>
      </p:sp>
      <p:sp>
        <p:nvSpPr>
          <p:cNvPr id="9" name="Text 6"/>
          <p:cNvSpPr/>
          <p:nvPr/>
        </p:nvSpPr>
        <p:spPr>
          <a:xfrm>
            <a:off x="3407093" y="4467582"/>
            <a:ext cx="232981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Dotação Atualizada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3407093" y="5312331"/>
            <a:ext cx="23298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Capacidade de gasto disponível no orçamento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6020395" y="3435787"/>
            <a:ext cx="23298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R$3,5M</a:t>
            </a:r>
            <a:endParaRPr lang="en-US" sz="5850" dirty="0"/>
          </a:p>
        </p:txBody>
      </p:sp>
      <p:sp>
        <p:nvSpPr>
          <p:cNvPr id="12" name="Text 9"/>
          <p:cNvSpPr/>
          <p:nvPr/>
        </p:nvSpPr>
        <p:spPr>
          <a:xfrm>
            <a:off x="6020395" y="4467582"/>
            <a:ext cx="232981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Economia de Dotação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6020395" y="5312331"/>
            <a:ext cx="23298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Controle disciplinado da execução orçamentária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29847"/>
            <a:ext cx="741949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Superávit Orçamentário 2025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678787"/>
            <a:ext cx="3664744" cy="2387084"/>
          </a:xfrm>
          <a:prstGeom prst="roundRect">
            <a:avLst>
              <a:gd name="adj" fmla="val 1425"/>
            </a:avLst>
          </a:prstGeom>
          <a:solidFill>
            <a:srgbClr val="DA1B2E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1020604" y="2905601"/>
            <a:ext cx="321111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Variação Patrimonial Aumentativa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0604" y="3750350"/>
            <a:ext cx="3211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Variações Patrimoniais Aumentativas: </a:t>
            </a:r>
            <a:r>
              <a:rPr lang="en-US" sz="1750" b="1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R$ 41.238.646,55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348" y="2678787"/>
            <a:ext cx="3664863" cy="2387084"/>
          </a:xfrm>
          <a:prstGeom prst="roundRect">
            <a:avLst>
              <a:gd name="adj" fmla="val 1425"/>
            </a:avLst>
          </a:prstGeom>
          <a:solidFill>
            <a:srgbClr val="DA1B2E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4912162" y="2905601"/>
            <a:ext cx="321123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Variação Patrimonial Diminutiva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2162" y="3750350"/>
            <a:ext cx="32112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Variações Patrimoniais Diminutivas: </a:t>
            </a:r>
            <a:r>
              <a:rPr lang="en-US" sz="1750" b="1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R$ 39.786.217,30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292685"/>
            <a:ext cx="7556421" cy="1306949"/>
          </a:xfrm>
          <a:prstGeom prst="roundRect">
            <a:avLst>
              <a:gd name="adj" fmla="val 2603"/>
            </a:avLst>
          </a:prstGeom>
          <a:solidFill>
            <a:srgbClr val="DA1B2E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020604" y="55194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Resultado Patrimonial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0604" y="6009918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Superávit de </a:t>
            </a:r>
            <a:r>
              <a:rPr lang="en-US" sz="1750" b="1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R$ 1.452.429,25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77022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Estrutura Patrimonial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2569726"/>
            <a:ext cx="7556421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Situação patrimonial sólida com patrimônio líquido positivo</a:t>
            </a:r>
            <a:endParaRPr lang="en-US" sz="2200" dirty="0"/>
          </a:p>
        </p:txBody>
      </p:sp>
      <p:sp>
        <p:nvSpPr>
          <p:cNvPr id="5" name="Shape 2"/>
          <p:cNvSpPr/>
          <p:nvPr/>
        </p:nvSpPr>
        <p:spPr>
          <a:xfrm>
            <a:off x="6280190" y="3618548"/>
            <a:ext cx="3664744" cy="1306949"/>
          </a:xfrm>
          <a:prstGeom prst="roundRect">
            <a:avLst>
              <a:gd name="adj" fmla="val 2603"/>
            </a:avLst>
          </a:prstGeom>
          <a:solidFill>
            <a:srgbClr val="DA1B2E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3"/>
          <p:cNvSpPr/>
          <p:nvPr/>
        </p:nvSpPr>
        <p:spPr>
          <a:xfrm>
            <a:off x="6507004" y="384536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Ativo Total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507004" y="4335780"/>
            <a:ext cx="3211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R$ 46.264.129,87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10171748" y="3618548"/>
            <a:ext cx="3664863" cy="1306949"/>
          </a:xfrm>
          <a:prstGeom prst="roundRect">
            <a:avLst>
              <a:gd name="adj" fmla="val 2603"/>
            </a:avLst>
          </a:prstGeom>
          <a:solidFill>
            <a:srgbClr val="DA1B2E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6"/>
          <p:cNvSpPr/>
          <p:nvPr/>
        </p:nvSpPr>
        <p:spPr>
          <a:xfrm>
            <a:off x="10398562" y="384536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Passivo Total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10398562" y="4335780"/>
            <a:ext cx="32112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R$ 10.697.752,00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6280190" y="5152311"/>
            <a:ext cx="7556421" cy="1306949"/>
          </a:xfrm>
          <a:prstGeom prst="roundRect">
            <a:avLst>
              <a:gd name="adj" fmla="val 2603"/>
            </a:avLst>
          </a:prstGeom>
          <a:solidFill>
            <a:srgbClr val="DA1B2E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9"/>
          <p:cNvSpPr/>
          <p:nvPr/>
        </p:nvSpPr>
        <p:spPr>
          <a:xfrm>
            <a:off x="6507004" y="53791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Patrimônio Líquido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6507004" y="5869543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R$ 35.566.377,87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5789" y="1164312"/>
            <a:ext cx="6479143" cy="5319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Controle de Despesas com Pessoal</a:t>
            </a:r>
            <a:endParaRPr lang="en-US" sz="3350" dirty="0"/>
          </a:p>
        </p:txBody>
      </p:sp>
      <p:sp>
        <p:nvSpPr>
          <p:cNvPr id="4" name="Text 1"/>
          <p:cNvSpPr/>
          <p:nvPr/>
        </p:nvSpPr>
        <p:spPr>
          <a:xfrm>
            <a:off x="595789" y="1747361"/>
            <a:ext cx="4887516" cy="265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Conformidade com a Lei de Responsabilidade Fiscal</a:t>
            </a:r>
            <a:endParaRPr lang="en-US" sz="1650" dirty="0"/>
          </a:p>
        </p:txBody>
      </p:sp>
      <p:sp>
        <p:nvSpPr>
          <p:cNvPr id="5" name="Text 2"/>
          <p:cNvSpPr/>
          <p:nvPr/>
        </p:nvSpPr>
        <p:spPr>
          <a:xfrm>
            <a:off x="595789" y="2289810"/>
            <a:ext cx="2544366" cy="5617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00"/>
              </a:lnSpc>
              <a:buNone/>
            </a:pPr>
            <a:r>
              <a:rPr lang="en-US" sz="44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R$17,9M</a:t>
            </a:r>
            <a:endParaRPr lang="en-US" sz="4400" dirty="0"/>
          </a:p>
        </p:txBody>
      </p:sp>
      <p:sp>
        <p:nvSpPr>
          <p:cNvPr id="6" name="Text 3"/>
          <p:cNvSpPr/>
          <p:nvPr/>
        </p:nvSpPr>
        <p:spPr>
          <a:xfrm>
            <a:off x="595789" y="3032284"/>
            <a:ext cx="2544366" cy="5317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16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Total Despesas com Pessoal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595789" y="3640574"/>
            <a:ext cx="2544366" cy="4767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3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Correspondente a 43,21% da RCL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3299817" y="2289810"/>
            <a:ext cx="2544366" cy="5617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00"/>
              </a:lnSpc>
              <a:buNone/>
            </a:pPr>
            <a:r>
              <a:rPr lang="en-US" sz="44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48,6%</a:t>
            </a:r>
            <a:endParaRPr lang="en-US" sz="4400" dirty="0"/>
          </a:p>
        </p:txBody>
      </p:sp>
      <p:sp>
        <p:nvSpPr>
          <p:cNvPr id="9" name="Text 6"/>
          <p:cNvSpPr/>
          <p:nvPr/>
        </p:nvSpPr>
        <p:spPr>
          <a:xfrm>
            <a:off x="3508058" y="3032284"/>
            <a:ext cx="2127885" cy="265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16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Limite de Alerta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3299817" y="3374708"/>
            <a:ext cx="2544366" cy="238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3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Percentual estabelecido por lei</a:t>
            </a:r>
            <a:endParaRPr lang="en-US" sz="1300" dirty="0"/>
          </a:p>
        </p:txBody>
      </p:sp>
      <p:sp>
        <p:nvSpPr>
          <p:cNvPr id="11" name="Text 8"/>
          <p:cNvSpPr/>
          <p:nvPr/>
        </p:nvSpPr>
        <p:spPr>
          <a:xfrm>
            <a:off x="6003846" y="2289810"/>
            <a:ext cx="2544366" cy="5617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00"/>
              </a:lnSpc>
              <a:buNone/>
            </a:pPr>
            <a:r>
              <a:rPr lang="en-US" sz="44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51,3%</a:t>
            </a:r>
            <a:endParaRPr lang="en-US" sz="4400" dirty="0"/>
          </a:p>
        </p:txBody>
      </p:sp>
      <p:sp>
        <p:nvSpPr>
          <p:cNvPr id="12" name="Text 9"/>
          <p:cNvSpPr/>
          <p:nvPr/>
        </p:nvSpPr>
        <p:spPr>
          <a:xfrm>
            <a:off x="6212086" y="3032284"/>
            <a:ext cx="2127885" cy="265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16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Limite Prudencial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6003846" y="3374708"/>
            <a:ext cx="2544366" cy="238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3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Faixa de segurança</a:t>
            </a:r>
            <a:endParaRPr lang="en-US" sz="1300" dirty="0"/>
          </a:p>
        </p:txBody>
      </p:sp>
      <p:sp>
        <p:nvSpPr>
          <p:cNvPr id="14" name="Text 11"/>
          <p:cNvSpPr/>
          <p:nvPr/>
        </p:nvSpPr>
        <p:spPr>
          <a:xfrm>
            <a:off x="3299817" y="4457819"/>
            <a:ext cx="2544366" cy="5617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00"/>
              </a:lnSpc>
              <a:buNone/>
            </a:pPr>
            <a:r>
              <a:rPr lang="en-US" sz="44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54%</a:t>
            </a:r>
            <a:endParaRPr lang="en-US" sz="4400" dirty="0"/>
          </a:p>
        </p:txBody>
      </p:sp>
      <p:sp>
        <p:nvSpPr>
          <p:cNvPr id="15" name="Text 12"/>
          <p:cNvSpPr/>
          <p:nvPr/>
        </p:nvSpPr>
        <p:spPr>
          <a:xfrm>
            <a:off x="3508058" y="5200293"/>
            <a:ext cx="2127885" cy="265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16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Limite Legal</a:t>
            </a:r>
            <a:endParaRPr lang="en-US" sz="1650" dirty="0"/>
          </a:p>
        </p:txBody>
      </p:sp>
      <p:sp>
        <p:nvSpPr>
          <p:cNvPr id="16" name="Text 13"/>
          <p:cNvSpPr/>
          <p:nvPr/>
        </p:nvSpPr>
        <p:spPr>
          <a:xfrm>
            <a:off x="3299817" y="5542717"/>
            <a:ext cx="2544366" cy="238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3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Teto máximo permitido</a:t>
            </a:r>
            <a:endParaRPr lang="en-US" sz="1300" dirty="0"/>
          </a:p>
        </p:txBody>
      </p:sp>
      <p:sp>
        <p:nvSpPr>
          <p:cNvPr id="17" name="Text 14"/>
          <p:cNvSpPr/>
          <p:nvPr/>
        </p:nvSpPr>
        <p:spPr>
          <a:xfrm>
            <a:off x="595789" y="6039683"/>
            <a:ext cx="5023723" cy="4767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O município está em situação </a:t>
            </a:r>
            <a:r>
              <a:rPr lang="en-US" sz="1300" b="1" dirty="0">
                <a:solidFill>
                  <a:srgbClr val="DA1B2E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REGULAR</a:t>
            </a:r>
            <a:r>
              <a:rPr lang="en-US" sz="13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, apresentando percentual abaixo de todos os limites estabelecidos pela LRF.</a:t>
            </a:r>
            <a:endParaRPr lang="en-US" sz="1300" dirty="0"/>
          </a:p>
        </p:txBody>
      </p:sp>
      <p:sp>
        <p:nvSpPr>
          <p:cNvPr id="18" name="Text 15"/>
          <p:cNvSpPr/>
          <p:nvPr/>
        </p:nvSpPr>
        <p:spPr>
          <a:xfrm>
            <a:off x="6042422" y="6052542"/>
            <a:ext cx="2513409" cy="5317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Receita Corrente Líquida (RCL)</a:t>
            </a:r>
            <a:endParaRPr lang="en-US" sz="1650" dirty="0"/>
          </a:p>
        </p:txBody>
      </p:sp>
      <p:sp>
        <p:nvSpPr>
          <p:cNvPr id="19" name="Text 16"/>
          <p:cNvSpPr/>
          <p:nvPr/>
        </p:nvSpPr>
        <p:spPr>
          <a:xfrm>
            <a:off x="6042422" y="6712029"/>
            <a:ext cx="2513409" cy="238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R$ 42.470.763,13</a:t>
            </a:r>
            <a:endParaRPr lang="en-US" sz="13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631275"/>
            <a:ext cx="616255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Perfil de Endividamento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2907030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Dívida Pública</a:t>
            </a:r>
            <a:endParaRPr lang="en-US" sz="2650" dirty="0"/>
          </a:p>
        </p:txBody>
      </p:sp>
      <p:sp>
        <p:nvSpPr>
          <p:cNvPr id="5" name="Text 2"/>
          <p:cNvSpPr/>
          <p:nvPr/>
        </p:nvSpPr>
        <p:spPr>
          <a:xfrm>
            <a:off x="6280190" y="3423047"/>
            <a:ext cx="350150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R$ 0,00</a:t>
            </a:r>
            <a:endParaRPr lang="en-US" sz="3550" dirty="0"/>
          </a:p>
        </p:txBody>
      </p:sp>
      <p:sp>
        <p:nvSpPr>
          <p:cNvPr id="6" name="Text 3"/>
          <p:cNvSpPr/>
          <p:nvPr/>
        </p:nvSpPr>
        <p:spPr>
          <a:xfrm>
            <a:off x="6280190" y="4216837"/>
            <a:ext cx="3501509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O município não possui dívida consolidada líquida registrada, demonstrando ausência de endividamento relevante e comprometimento financeiro futuro.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10342721" y="2907030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Operações de Crédito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10342721" y="3423047"/>
            <a:ext cx="350150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R$ 1.310.899,54</a:t>
            </a:r>
            <a:endParaRPr lang="en-US" sz="3550" dirty="0"/>
          </a:p>
        </p:txBody>
      </p:sp>
      <p:sp>
        <p:nvSpPr>
          <p:cNvPr id="9" name="Text 6"/>
          <p:cNvSpPr/>
          <p:nvPr/>
        </p:nvSpPr>
        <p:spPr>
          <a:xfrm>
            <a:off x="10342721" y="4216837"/>
            <a:ext cx="35015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Representa 3,14% da Receita Corrente Líquida, mantendo-se dentro do limite legal de 16% estabelecido pela LRF.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71498" y="633532"/>
            <a:ext cx="6967776" cy="7009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Sustentabilidade Financeira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271498" y="1667232"/>
            <a:ext cx="7573804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h4&gt;Liquidez positiva e capacidade de investimento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71498" y="2273618"/>
            <a:ext cx="3675936" cy="2903934"/>
          </a:xfrm>
          <a:prstGeom prst="roundRect">
            <a:avLst>
              <a:gd name="adj" fmla="val 1159"/>
            </a:avLst>
          </a:prstGeom>
          <a:solidFill>
            <a:srgbClr val="FCFBF8"/>
          </a:solidFill>
          <a:ln w="30480">
            <a:solidFill>
              <a:srgbClr val="D6D3CC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Text 3"/>
          <p:cNvSpPr/>
          <p:nvPr/>
        </p:nvSpPr>
        <p:spPr>
          <a:xfrm>
            <a:off x="6526292" y="2528411"/>
            <a:ext cx="2804160" cy="350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Restos a Pagar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526292" y="3011924"/>
            <a:ext cx="3166348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R$ 206.645,33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526292" y="3501866"/>
            <a:ext cx="3166348" cy="10704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Processados e não processados, com cobertura financeira adequada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10169247" y="2273618"/>
            <a:ext cx="3676055" cy="2903934"/>
          </a:xfrm>
          <a:prstGeom prst="roundRect">
            <a:avLst>
              <a:gd name="adj" fmla="val 1159"/>
            </a:avLst>
          </a:prstGeom>
          <a:solidFill>
            <a:srgbClr val="FCFBF8"/>
          </a:solidFill>
          <a:ln w="30480">
            <a:solidFill>
              <a:srgbClr val="D6D3CC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Text 7"/>
          <p:cNvSpPr/>
          <p:nvPr/>
        </p:nvSpPr>
        <p:spPr>
          <a:xfrm>
            <a:off x="10424041" y="2528411"/>
            <a:ext cx="3166467" cy="7008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Disponibilidade Financeira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0424041" y="3362325"/>
            <a:ext cx="3166467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R$ 6.150.645,97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10424041" y="3852267"/>
            <a:ext cx="3166467" cy="10704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Saldo em caixa e bancos, garantindo liquidez para obrigações imediatas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6271498" y="5399365"/>
            <a:ext cx="7573804" cy="2196703"/>
          </a:xfrm>
          <a:prstGeom prst="roundRect">
            <a:avLst>
              <a:gd name="adj" fmla="val 1532"/>
            </a:avLst>
          </a:prstGeom>
          <a:solidFill>
            <a:srgbClr val="FCFBF8"/>
          </a:solidFill>
          <a:ln w="30480">
            <a:solidFill>
              <a:srgbClr val="D6D3CC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4" name="Text 11"/>
          <p:cNvSpPr/>
          <p:nvPr/>
        </p:nvSpPr>
        <p:spPr>
          <a:xfrm>
            <a:off x="6526292" y="5654159"/>
            <a:ext cx="2804160" cy="350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Superávit Financeiro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6526292" y="6137672"/>
            <a:ext cx="7064216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R$ 5.171.063,23</a:t>
            </a:r>
            <a:endParaRPr lang="en-US" sz="1750" dirty="0"/>
          </a:p>
        </p:txBody>
      </p:sp>
      <p:sp>
        <p:nvSpPr>
          <p:cNvPr id="16" name="Text 13"/>
          <p:cNvSpPr/>
          <p:nvPr/>
        </p:nvSpPr>
        <p:spPr>
          <a:xfrm>
            <a:off x="6526292" y="6627614"/>
            <a:ext cx="7064216" cy="7136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Indica equilíbrio fiscal e capacidade de investimento para o município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214676"/>
            <a:ext cx="604801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Adequação da Educação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2014180"/>
            <a:ext cx="616386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Atendimento aos limites constitucionais do MDE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2822019"/>
            <a:ext cx="3636407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R$38,1M</a:t>
            </a:r>
            <a:endParaRPr lang="en-US" sz="5850" dirty="0"/>
          </a:p>
        </p:txBody>
      </p:sp>
      <p:sp>
        <p:nvSpPr>
          <p:cNvPr id="6" name="Text 3"/>
          <p:cNvSpPr/>
          <p:nvPr/>
        </p:nvSpPr>
        <p:spPr>
          <a:xfrm>
            <a:off x="1194316" y="38538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Base de Cálculo MDE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93790" y="4344233"/>
            <a:ext cx="363640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Base da Receita Corrente Líquida para cálculo do MDE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4713684" y="2822019"/>
            <a:ext cx="3636526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R$9,5M</a:t>
            </a:r>
            <a:endParaRPr lang="en-US" sz="5850" dirty="0"/>
          </a:p>
        </p:txBody>
      </p:sp>
      <p:sp>
        <p:nvSpPr>
          <p:cNvPr id="9" name="Text 6"/>
          <p:cNvSpPr/>
          <p:nvPr/>
        </p:nvSpPr>
        <p:spPr>
          <a:xfrm>
            <a:off x="5038249" y="3853815"/>
            <a:ext cx="298727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Aplicação Mínima (25%)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4713684" y="4344233"/>
            <a:ext cx="363652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Percentual exigido pelo art. 212 da Constituição Federal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793790" y="5325189"/>
            <a:ext cx="7556421" cy="1689616"/>
          </a:xfrm>
          <a:prstGeom prst="roundRect">
            <a:avLst>
              <a:gd name="adj" fmla="val 2014"/>
            </a:avLst>
          </a:prstGeom>
          <a:solidFill>
            <a:srgbClr val="C3EED6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604" y="5669280"/>
            <a:ext cx="283488" cy="226814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1530906" y="5608677"/>
            <a:ext cx="659249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O município atendeu integralmente aos limites constitucionais de aplicação mínima em educação, garantindo os recursos necessários para o setor.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549</Words>
  <Application>Microsoft Office PowerPoint</Application>
  <PresentationFormat>Personalizar</PresentationFormat>
  <Paragraphs>100</Paragraphs>
  <Slides>10</Slides>
  <Notes>10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4" baseType="lpstr">
      <vt:lpstr>Alice</vt:lpstr>
      <vt:lpstr>Arial</vt:lpstr>
      <vt:lpstr>Lora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Jana - Contabilidade</dc:creator>
  <cp:lastModifiedBy>Jana - Contabilidade</cp:lastModifiedBy>
  <cp:revision>2</cp:revision>
  <dcterms:created xsi:type="dcterms:W3CDTF">2026-02-20T19:49:52Z</dcterms:created>
  <dcterms:modified xsi:type="dcterms:W3CDTF">2026-02-20T19:53:14Z</dcterms:modified>
</cp:coreProperties>
</file>